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4" r:id="rId7"/>
    <p:sldId id="266" r:id="rId8"/>
    <p:sldId id="270" r:id="rId9"/>
    <p:sldId id="267" r:id="rId10"/>
    <p:sldId id="269" r:id="rId11"/>
    <p:sldId id="280" r:id="rId12"/>
    <p:sldId id="271" r:id="rId13"/>
    <p:sldId id="272" r:id="rId14"/>
    <p:sldId id="273" r:id="rId15"/>
    <p:sldId id="277" r:id="rId16"/>
    <p:sldId id="281" r:id="rId17"/>
    <p:sldId id="276" r:id="rId18"/>
    <p:sldId id="268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</a:t>
            </a:r>
            <a:r>
              <a:rPr lang="pl-PL" baseline="0" dirty="0"/>
              <a:t> CO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'koszty ciepła'!$X$6:$X$7</c:f>
              <c:strCache>
                <c:ptCount val="2"/>
                <c:pt idx="0">
                  <c:v>okres 2021/2022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ciepła'!$X$8:$X$24</c:f>
              <c:numCache>
                <c:formatCode>General</c:formatCode>
                <c:ptCount val="17"/>
                <c:pt idx="0">
                  <c:v>41267.78</c:v>
                </c:pt>
                <c:pt idx="1">
                  <c:v>43342.85</c:v>
                </c:pt>
                <c:pt idx="2">
                  <c:v>43519.3</c:v>
                </c:pt>
                <c:pt idx="3">
                  <c:v>39445.42</c:v>
                </c:pt>
                <c:pt idx="4">
                  <c:v>62501.759999999995</c:v>
                </c:pt>
                <c:pt idx="5">
                  <c:v>29370.719999999998</c:v>
                </c:pt>
                <c:pt idx="6">
                  <c:v>55773.479999999996</c:v>
                </c:pt>
                <c:pt idx="7">
                  <c:v>69216.89</c:v>
                </c:pt>
                <c:pt idx="8">
                  <c:v>54948.130000000005</c:v>
                </c:pt>
                <c:pt idx="9">
                  <c:v>37624.32</c:v>
                </c:pt>
                <c:pt idx="10">
                  <c:v>71779.51999999999</c:v>
                </c:pt>
                <c:pt idx="11">
                  <c:v>72294.75</c:v>
                </c:pt>
                <c:pt idx="12">
                  <c:v>38600.199999999997</c:v>
                </c:pt>
                <c:pt idx="13">
                  <c:v>60163.9</c:v>
                </c:pt>
                <c:pt idx="14">
                  <c:v>70883.209999999992</c:v>
                </c:pt>
                <c:pt idx="15">
                  <c:v>53157.770000000004</c:v>
                </c:pt>
                <c:pt idx="16">
                  <c:v>56851.06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6-4013-B525-3551F1450D11}"/>
            </c:ext>
          </c:extLst>
        </c:ser>
        <c:ser>
          <c:idx val="1"/>
          <c:order val="1"/>
          <c:tx>
            <c:strRef>
              <c:f>'koszty ciepła'!$Y$6:$Y$7</c:f>
              <c:strCache>
                <c:ptCount val="2"/>
                <c:pt idx="0">
                  <c:v>okres 2022/2023 z rekompensatą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ciepła'!$Y$8:$Y$24</c:f>
              <c:numCache>
                <c:formatCode>_("zł"* #,##0.00_);_("zł"* \(#,##0.00\);_("zł"* "-"??_);_(@_)</c:formatCode>
                <c:ptCount val="17"/>
                <c:pt idx="0">
                  <c:v>57850.0308</c:v>
                </c:pt>
                <c:pt idx="1">
                  <c:v>61179.931799999998</c:v>
                </c:pt>
                <c:pt idx="2">
                  <c:v>61556.191800000001</c:v>
                </c:pt>
                <c:pt idx="3">
                  <c:v>56975.216999999997</c:v>
                </c:pt>
                <c:pt idx="4">
                  <c:v>91186.685399999988</c:v>
                </c:pt>
                <c:pt idx="5">
                  <c:v>42111.056400000001</c:v>
                </c:pt>
                <c:pt idx="6">
                  <c:v>80360.741760000004</c:v>
                </c:pt>
                <c:pt idx="7">
                  <c:v>100494.42180000001</c:v>
                </c:pt>
                <c:pt idx="8">
                  <c:v>79231.01460000001</c:v>
                </c:pt>
                <c:pt idx="9">
                  <c:v>53664.129000000001</c:v>
                </c:pt>
                <c:pt idx="10">
                  <c:v>102041.80499999999</c:v>
                </c:pt>
                <c:pt idx="11">
                  <c:v>103810.227</c:v>
                </c:pt>
                <c:pt idx="12">
                  <c:v>55105.2048</c:v>
                </c:pt>
                <c:pt idx="13">
                  <c:v>83802.592199999999</c:v>
                </c:pt>
                <c:pt idx="14">
                  <c:v>99406.10927999999</c:v>
                </c:pt>
                <c:pt idx="15">
                  <c:v>76339.45835999999</c:v>
                </c:pt>
                <c:pt idx="16">
                  <c:v>79268.659199999995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6-4013-B525-3551F1450D11}"/>
            </c:ext>
          </c:extLst>
        </c:ser>
        <c:ser>
          <c:idx val="2"/>
          <c:order val="2"/>
          <c:tx>
            <c:strRef>
              <c:f>'koszty ciepła'!$Z$6:$Z$7</c:f>
              <c:strCache>
                <c:ptCount val="2"/>
                <c:pt idx="0">
                  <c:v>okres 2022/2023 bez rekompensaty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'koszty ciepła'!$W$8:$W$24</c:f>
              <c:strCache>
                <c:ptCount val="17"/>
                <c:pt idx="0">
                  <c:v>Panewnicka 335 seg. I</c:v>
                </c:pt>
                <c:pt idx="1">
                  <c:v>Panewnicka 335 seg. II</c:v>
                </c:pt>
                <c:pt idx="2">
                  <c:v>Panewnicka 335a  seg. III</c:v>
                </c:pt>
                <c:pt idx="3">
                  <c:v>Panewnicka 335a  seg. IV</c:v>
                </c:pt>
                <c:pt idx="4">
                  <c:v>Panenwicka 337-337a</c:v>
                </c:pt>
                <c:pt idx="5">
                  <c:v>Panewnicka 339</c:v>
                </c:pt>
                <c:pt idx="6">
                  <c:v>Panewnicka 341-341a</c:v>
                </c:pt>
                <c:pt idx="7">
                  <c:v>Panewnicka 343-343a</c:v>
                </c:pt>
                <c:pt idx="8">
                  <c:v>Panewnicka 343b-343c</c:v>
                </c:pt>
                <c:pt idx="9">
                  <c:v>Panewnicka 345</c:v>
                </c:pt>
                <c:pt idx="10">
                  <c:v>Panewnicka 347-347a</c:v>
                </c:pt>
                <c:pt idx="11">
                  <c:v>Panewnicka 349-349a</c:v>
                </c:pt>
                <c:pt idx="12">
                  <c:v>Panewnicka 351</c:v>
                </c:pt>
                <c:pt idx="13">
                  <c:v>Panewnicka 353-355</c:v>
                </c:pt>
                <c:pt idx="14">
                  <c:v>Panewnicka 357, 359</c:v>
                </c:pt>
                <c:pt idx="15">
                  <c:v>Panewnicka 361, 363</c:v>
                </c:pt>
                <c:pt idx="16">
                  <c:v>Panewnicka 365-367</c:v>
                </c:pt>
              </c:strCache>
            </c:strRef>
          </c:cat>
          <c:val>
            <c:numRef>
              <c:f>'koszty ciepła'!$Z$8:$Z$24</c:f>
              <c:numCache>
                <c:formatCode>_("zł"* #,##0.00_);_("zł"* \(#,##0.00\);_("zł"* "-"??_);_(@_)</c:formatCode>
                <c:ptCount val="17"/>
                <c:pt idx="0">
                  <c:v>91677.532800000015</c:v>
                </c:pt>
                <c:pt idx="1">
                  <c:v>97201.702799999999</c:v>
                </c:pt>
                <c:pt idx="2">
                  <c:v>97825.902800000011</c:v>
                </c:pt>
                <c:pt idx="3">
                  <c:v>90941.804000000004</c:v>
                </c:pt>
                <c:pt idx="4">
                  <c:v>145550.58040000001</c:v>
                </c:pt>
                <c:pt idx="5">
                  <c:v>66998.319199999998</c:v>
                </c:pt>
                <c:pt idx="6">
                  <c:v>127805.44676000002</c:v>
                </c:pt>
                <c:pt idx="7">
                  <c:v>160633.95979999998</c:v>
                </c:pt>
                <c:pt idx="8">
                  <c:v>126432.16160000002</c:v>
                </c:pt>
                <c:pt idx="9">
                  <c:v>85448.844000000012</c:v>
                </c:pt>
                <c:pt idx="10">
                  <c:v>162127.67800000001</c:v>
                </c:pt>
                <c:pt idx="11">
                  <c:v>165061.41800000001</c:v>
                </c:pt>
                <c:pt idx="12">
                  <c:v>87839.53</c:v>
                </c:pt>
                <c:pt idx="13">
                  <c:v>132585.11920000002</c:v>
                </c:pt>
                <c:pt idx="14">
                  <c:v>157325.83528</c:v>
                </c:pt>
                <c:pt idx="15">
                  <c:v>121492.07736</c:v>
                </c:pt>
                <c:pt idx="16">
                  <c:v>125063.5092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6-4013-B525-3551F1450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729416"/>
        <c:axId val="494730496"/>
      </c:barChart>
      <c:catAx>
        <c:axId val="49472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730496"/>
        <c:crosses val="autoZero"/>
        <c:auto val="1"/>
        <c:lblAlgn val="ctr"/>
        <c:lblOffset val="100"/>
        <c:noMultiLvlLbl val="0"/>
      </c:catAx>
      <c:valAx>
        <c:axId val="4947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472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</a:t>
            </a:r>
            <a:r>
              <a:rPr lang="pl-PL" baseline="0" dirty="0"/>
              <a:t> CO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0830358705161856"/>
          <c:y val="0.19689814814814816"/>
          <c:w val="0.78058530183727037"/>
          <c:h val="0.53250692621755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Arkusz7!$R$24</c:f>
              <c:strCache>
                <c:ptCount val="1"/>
                <c:pt idx="0">
                  <c:v>Koszty ciepła Tauron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Arkusz7!$Q$25:$Q$26</c:f>
              <c:strCache>
                <c:ptCount val="2"/>
                <c:pt idx="0">
                  <c:v>Roczne koszty CO z uwzględnieniem cen z rekompensatą</c:v>
                </c:pt>
                <c:pt idx="1">
                  <c:v>Roczne koszty CO z uwzględnieniem cen bez rekompensaty</c:v>
                </c:pt>
              </c:strCache>
            </c:strRef>
          </c:cat>
          <c:val>
            <c:numRef>
              <c:f>Arkusz7!$R$25:$R$26</c:f>
              <c:numCache>
                <c:formatCode>#\ ##0.00\ "zł"</c:formatCode>
                <c:ptCount val="2"/>
                <c:pt idx="0">
                  <c:v>1284383.48</c:v>
                </c:pt>
                <c:pt idx="1">
                  <c:v>2042011.42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8-48B1-9E3A-C5A607CF4D8D}"/>
            </c:ext>
          </c:extLst>
        </c:ser>
        <c:ser>
          <c:idx val="1"/>
          <c:order val="1"/>
          <c:tx>
            <c:strRef>
              <c:f>Arkusz7!$S$24</c:f>
              <c:strCache>
                <c:ptCount val="1"/>
                <c:pt idx="0">
                  <c:v>Nowe własne kotłownie gazowe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Arkusz7!$Q$25:$Q$26</c:f>
              <c:strCache>
                <c:ptCount val="2"/>
                <c:pt idx="0">
                  <c:v>Roczne koszty CO z uwzględnieniem cen z rekompensatą</c:v>
                </c:pt>
                <c:pt idx="1">
                  <c:v>Roczne koszty CO z uwzględnieniem cen bez rekompensaty</c:v>
                </c:pt>
              </c:strCache>
            </c:strRef>
          </c:cat>
          <c:val>
            <c:numRef>
              <c:f>Arkusz7!$S$25:$S$26</c:f>
              <c:numCache>
                <c:formatCode>#\ ##0.00\ "zł"</c:formatCode>
                <c:ptCount val="2"/>
                <c:pt idx="0">
                  <c:v>714583.96809600003</c:v>
                </c:pt>
                <c:pt idx="1">
                  <c:v>1837369.8391999998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8-48B1-9E3A-C5A607CF4D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7953912"/>
        <c:axId val="507956432"/>
      </c:barChart>
      <c:catAx>
        <c:axId val="50795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956432"/>
        <c:crosses val="autoZero"/>
        <c:auto val="1"/>
        <c:lblAlgn val="ctr"/>
        <c:lblOffset val="100"/>
        <c:noMultiLvlLbl val="0"/>
      </c:catAx>
      <c:valAx>
        <c:axId val="50795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79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4B424-EE45-B3B4-7B22-69A7363FA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364027-DA08-2336-37DC-E16E91C2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7DD66A-F74B-A289-3FC6-D22E1A97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312F76-4324-1F6D-77E9-C2AEEA85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0F038A-1B20-450E-EB5C-DB86A57D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10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319E29-7DDE-9529-D4AF-97ED421A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E2E51F-5131-7CD4-11D1-539EDB2F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D22A78-6C9F-837C-C515-66078A13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E4D526-2254-CDD5-E4F8-1B445FED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E34E46-333E-E6DF-09D5-442F1DB1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9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BCB973E-A679-EDC7-7174-C306F3FFC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83E0A9-114C-71ED-BF74-85E68A5ED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F0D276-5E43-3BB1-5050-7B41EED5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DC9E05-EBEC-6BCA-021B-6150D764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EE7B8E-5A40-34ED-83E9-4BC3804E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0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29FAA-36C4-0D16-804D-48F6F047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C5FEC-172E-D30C-1A89-63A55C2E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87A8EC-E2E4-16B8-A3A9-5625659A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2B4D91-A687-C885-D4EF-19FC04D1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8CAB48-F0FA-DF89-D81F-2035DFB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12A9A-7F4A-9B48-E862-28908AA2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C3BCB1-52A4-6E82-76B7-F85BD26C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ABF093-48E5-5FA0-EFA3-609037E8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7E0B9B-6A76-70B9-1E0F-7CB533B5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B9F941-092A-5AD2-E453-0D126AEF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3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2F9B8-B220-5FB6-35E9-C6EDC3BE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3B72C-F810-08AD-B756-E0B78347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192F01-16C2-5EB3-D124-00BDF345B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6A37B7-2F22-C10E-6D77-419AF2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3FC816-4DF2-83EB-5A41-921B1B85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B95E17-611F-7946-5CE5-1FD5AAF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4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3FEE7-17D4-22C9-2550-C6C86020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5D9EC3-7DC6-E09A-9EC0-4B5EC07C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D524CA-B4C8-D6DA-61C2-557698C4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AEAB47-58AA-DAC8-81E7-E5C830FBB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F71F7C-D6C6-81EC-011E-42A54078D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5636AD-1AEC-E692-BEED-A9C19CF8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F2BC4FA-73D6-51AF-9D5A-9F808ADD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1D487D2-18F2-CADE-811A-A371C4AC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4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C34210-BE60-155B-80C0-8A684EF4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0B48CD-605A-2037-3C4B-BC15CC53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43C45C0-C267-77EE-128C-6E51AE90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F2F529-EDC0-3829-4F99-818ED5B6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20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FCB2AFE-A46B-0F7B-0AA3-43B4DC59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317D67-18EE-4D6E-62E0-A9F84DA5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F08A0F-8660-BFEC-A359-11DD9347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7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0CD7D-C9DF-ADFF-3438-919FE1C5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A9DCD-7651-39CC-6094-D5C8000E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C1D173-DB9E-581F-7B96-ABFCA78E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8D074E-8B6E-E791-89AF-8C8E2F57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25D516-5EE6-5C60-4910-1BE8C620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2DF6EAE-B3A1-C828-882F-1DB296D3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19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7D014B-3814-647B-401A-4B24E1EB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D9141AB-6D5A-F519-E70A-5B6F94AE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8EDEFF-A174-A5DF-EEC6-C5552EE2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958F41-9D76-E8F4-C1C0-E2D62A4B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3BB806-613C-1EFB-B5E5-3AACD064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0E3B63-0161-10AC-02DB-61DB8AF5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2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EB11AB-2E2B-5BD8-FAC5-E726077F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A33540-DB5F-0912-A92F-89ADAB0D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1F2E4A-2FD8-4354-3116-052E7FB38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A7DA-7182-47F7-B74A-C2C32C3F242D}" type="datetimeFigureOut">
              <a:rPr lang="pl-PL" smtClean="0"/>
              <a:t>23.03.2023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B51A09-0CFE-BA5F-A52D-54CF7ACE5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775045-1E03-BBA5-EEEF-E6657ACF0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19C0-C6EA-4EBB-9E14-4B96EB4DFF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1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8DAB3-9407-9B28-A6C9-64DF9F43D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8222"/>
            <a:ext cx="9144000" cy="2387600"/>
          </a:xfrm>
        </p:spPr>
        <p:txBody>
          <a:bodyPr>
            <a:normAutofit/>
          </a:bodyPr>
          <a:lstStyle/>
          <a:p>
            <a:r>
              <a:rPr lang="pl-PL" sz="8000" b="1" dirty="0"/>
              <a:t>INDYWIDUALNE KOTŁOWNIE GAZOWE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4506481C-DD9F-00F2-912C-92BE7C78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86121"/>
            <a:ext cx="94488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3000" dirty="0"/>
              <a:t>zmniejszenie kosztów ogrzewania </a:t>
            </a:r>
          </a:p>
          <a:p>
            <a:pPr>
              <a:spcBef>
                <a:spcPts val="0"/>
              </a:spcBef>
            </a:pPr>
            <a:r>
              <a:rPr lang="pl-PL" sz="3000" dirty="0"/>
              <a:t>w budynkach SM „Górnik” </a:t>
            </a:r>
          </a:p>
          <a:p>
            <a:pPr>
              <a:spcBef>
                <a:spcPts val="0"/>
              </a:spcBef>
            </a:pPr>
            <a:r>
              <a:rPr lang="pl-PL" sz="3000" dirty="0"/>
              <a:t>przy ul. </a:t>
            </a:r>
            <a:r>
              <a:rPr lang="pl-PL" sz="3000" dirty="0" err="1"/>
              <a:t>Panewnickiej</a:t>
            </a:r>
            <a:r>
              <a:rPr lang="pl-PL" sz="3000" dirty="0"/>
              <a:t> w Katowicach</a:t>
            </a:r>
          </a:p>
        </p:txBody>
      </p:sp>
    </p:spTree>
    <p:extLst>
      <p:ext uri="{BB962C8B-B14F-4D97-AF65-F5344CB8AC3E}">
        <p14:creationId xmlns:p14="http://schemas.microsoft.com/office/powerpoint/2010/main" val="341546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7B1112-E8BF-44FC-52E3-BE33C0AC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cap="all" dirty="0"/>
              <a:t>Czy istnieje realne Ryzyko inwestowania </a:t>
            </a:r>
            <a:br>
              <a:rPr lang="pl-PL" sz="4000" b="1" cap="all" dirty="0"/>
            </a:br>
            <a:r>
              <a:rPr lang="pl-PL" sz="4000" b="1" cap="all" dirty="0"/>
              <a:t>w ogrzewanie gazowe?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F68D3D-0452-116B-DC12-2A6E372F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06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 W związku z pracami nad projektem nowej dyrektywy UE </a:t>
            </a:r>
            <a:r>
              <a:rPr lang="pl-PL" dirty="0" err="1"/>
              <a:t>ws</a:t>
            </a:r>
            <a:r>
              <a:rPr lang="pl-PL" dirty="0"/>
              <a:t>. charakterystyki energetycznej budynków (ograniczenie stosowania paliw kopalnych - w tym gazu - do ogrzewania budynków), w lutym br. Spółdzielnia zwróciła się do MKIŚ z pisemnym zapytaniem </a:t>
            </a:r>
            <a:r>
              <a:rPr lang="pl-PL" dirty="0" err="1"/>
              <a:t>ws</a:t>
            </a:r>
            <a:r>
              <a:rPr lang="pl-PL" dirty="0"/>
              <a:t>. ryzyka rozważanej inwestycji.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 Odpowiedź otrzymaliśmy z </a:t>
            </a:r>
            <a:r>
              <a:rPr lang="pl-PL" dirty="0" err="1"/>
              <a:t>MRiT</a:t>
            </a:r>
            <a:r>
              <a:rPr lang="pl-PL" dirty="0"/>
              <a:t> (do którego </a:t>
            </a:r>
            <a:r>
              <a:rPr lang="pl-PL" dirty="0" err="1"/>
              <a:t>MKiŚ</a:t>
            </a:r>
            <a:r>
              <a:rPr lang="pl-PL" dirty="0"/>
              <a:t> przekierowało zapytanie): </a:t>
            </a:r>
          </a:p>
          <a:p>
            <a:pPr lvl="1" algn="just"/>
            <a:r>
              <a:rPr lang="pl-PL" sz="2800" dirty="0"/>
              <a:t>aktualnie projekt dyrektywy zmierza jedynie do odstąpienia od dofinansowania takich inwestycji ze środków publicznych;</a:t>
            </a:r>
          </a:p>
          <a:p>
            <a:pPr lvl="1" algn="just"/>
            <a:r>
              <a:rPr lang="pl-PL" sz="2800" dirty="0"/>
              <a:t>odejście od węglowodorów w ciepłownictwie i ogrzewnictwie rozważa się w perspektywie 20-30 lat.</a:t>
            </a:r>
          </a:p>
        </p:txBody>
      </p:sp>
    </p:spTree>
    <p:extLst>
      <p:ext uri="{BB962C8B-B14F-4D97-AF65-F5344CB8AC3E}">
        <p14:creationId xmlns:p14="http://schemas.microsoft.com/office/powerpoint/2010/main" val="2788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47BF0-FB00-F140-F4F4-94EF3DCC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CZEMU NIE POMPY CIEPŁA I </a:t>
            </a:r>
            <a:r>
              <a:rPr lang="pl-PL" sz="4000" b="1" dirty="0" err="1"/>
              <a:t>FOTOWOLTAIKA</a:t>
            </a:r>
            <a:r>
              <a:rPr lang="pl-PL" sz="4000" b="1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DFBD9-08B2-EB00-DDE6-FDA1C638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96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500" dirty="0"/>
              <a:t>Aktualnie stosowane rozwiązania techniczne pompy ciała wraz z </a:t>
            </a:r>
            <a:r>
              <a:rPr lang="pl-PL" sz="2500" dirty="0" err="1"/>
              <a:t>fotowoltaiką</a:t>
            </a:r>
            <a:r>
              <a:rPr lang="pl-PL" sz="2500" dirty="0"/>
              <a:t> wymagają stosowania ogrzewania niskotemperaturowego, przy szczytowym zapotrzebowaniu na energię zastosowania dodatkowego źródła ciepła, tj. kotłownia gazowa lub dodatkowy pobór energii elektrycznej z sieci.</a:t>
            </a:r>
          </a:p>
          <a:p>
            <a:pPr marL="0" indent="0" algn="just">
              <a:buNone/>
            </a:pPr>
            <a:r>
              <a:rPr lang="pl-PL" sz="2500" dirty="0"/>
              <a:t>Znaczący koszt realizacji przekraczający kilkukrotnie koszty kotłowni gazowych.</a:t>
            </a:r>
          </a:p>
          <a:p>
            <a:pPr marL="0" indent="0" algn="just">
              <a:buNone/>
            </a:pPr>
            <a:r>
              <a:rPr lang="pl-PL" sz="2500" dirty="0"/>
              <a:t>Dla optymalnego wykorzystania instalacji fotowoltaicznej wykonanie instalacji centralnej ciepłej wody z systemem zasobnikowym.</a:t>
            </a:r>
          </a:p>
          <a:p>
            <a:pPr marL="0" indent="0" algn="just">
              <a:buNone/>
            </a:pPr>
            <a:r>
              <a:rPr lang="pl-PL" sz="2500" dirty="0"/>
              <a:t>Wymagana poprawa izolacyjności cieplnej budynków.</a:t>
            </a:r>
          </a:p>
          <a:p>
            <a:pPr marL="0" indent="0" algn="just">
              <a:buNone/>
            </a:pPr>
            <a:r>
              <a:rPr lang="pl-PL" sz="2500" dirty="0"/>
              <a:t>Inne ryzyka techniczne, organizacyjne i prawne.</a:t>
            </a:r>
          </a:p>
        </p:txBody>
      </p:sp>
    </p:spTree>
    <p:extLst>
      <p:ext uri="{BB962C8B-B14F-4D97-AF65-F5344CB8AC3E}">
        <p14:creationId xmlns:p14="http://schemas.microsoft.com/office/powerpoint/2010/main" val="101405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7ADCE-1BAA-4741-E39D-7BD5EFAE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Ceny Ciepła  - Taryfa KM1/A na dzień 20.03.2023r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17520EEC-0609-548E-D962-08A8FCFE43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9409" y="1577129"/>
          <a:ext cx="8003097" cy="5209058"/>
        </p:xfrm>
        <a:graphic>
          <a:graphicData uri="http://schemas.openxmlformats.org/drawingml/2006/table">
            <a:tbl>
              <a:tblPr/>
              <a:tblGrid>
                <a:gridCol w="1332601">
                  <a:extLst>
                    <a:ext uri="{9D8B030D-6E8A-4147-A177-3AD203B41FA5}">
                      <a16:colId xmlns:a16="http://schemas.microsoft.com/office/drawing/2014/main" val="2658190969"/>
                    </a:ext>
                  </a:extLst>
                </a:gridCol>
                <a:gridCol w="1336344">
                  <a:extLst>
                    <a:ext uri="{9D8B030D-6E8A-4147-A177-3AD203B41FA5}">
                      <a16:colId xmlns:a16="http://schemas.microsoft.com/office/drawing/2014/main" val="2045122145"/>
                    </a:ext>
                  </a:extLst>
                </a:gridCol>
                <a:gridCol w="1422440">
                  <a:extLst>
                    <a:ext uri="{9D8B030D-6E8A-4147-A177-3AD203B41FA5}">
                      <a16:colId xmlns:a16="http://schemas.microsoft.com/office/drawing/2014/main" val="3950368209"/>
                    </a:ext>
                  </a:extLst>
                </a:gridCol>
                <a:gridCol w="1426184">
                  <a:extLst>
                    <a:ext uri="{9D8B030D-6E8A-4147-A177-3AD203B41FA5}">
                      <a16:colId xmlns:a16="http://schemas.microsoft.com/office/drawing/2014/main" val="1740639648"/>
                    </a:ext>
                  </a:extLst>
                </a:gridCol>
                <a:gridCol w="1242764">
                  <a:extLst>
                    <a:ext uri="{9D8B030D-6E8A-4147-A177-3AD203B41FA5}">
                      <a16:colId xmlns:a16="http://schemas.microsoft.com/office/drawing/2014/main" val="1053286481"/>
                    </a:ext>
                  </a:extLst>
                </a:gridCol>
                <a:gridCol w="1242764">
                  <a:extLst>
                    <a:ext uri="{9D8B030D-6E8A-4147-A177-3AD203B41FA5}">
                      <a16:colId xmlns:a16="http://schemas.microsoft.com/office/drawing/2014/main" val="1732563044"/>
                    </a:ext>
                  </a:extLst>
                </a:gridCol>
              </a:tblGrid>
              <a:tr h="2232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Taryfa KM1/A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11086"/>
                  </a:ext>
                </a:extLst>
              </a:tr>
              <a:tr h="159433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22913"/>
                  </a:ext>
                </a:extLst>
              </a:tr>
              <a:tr h="903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Okres obowiązywania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i stawki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zamówiona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ciepła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stała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zmienna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710055"/>
                  </a:ext>
                </a:extLst>
              </a:tr>
              <a:tr h="4862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zł/MW/m-c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zł/GJ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zł/MW/m-c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</a:t>
                      </a:r>
                      <a:r>
                        <a:rPr lang="pl-PL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GJ</a:t>
                      </a:r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/m-c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236962"/>
                  </a:ext>
                </a:extLst>
              </a:tr>
              <a:tr h="677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XII.2023r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Ceny ciepła z rekompensatą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7 482,84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9 997,65                          bez rekompensaty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                              bez rekompensaty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956780"/>
                  </a:ext>
                </a:extLst>
              </a:tr>
              <a:tr h="6777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Maksymalne ceny ciepła wg Ustawy z dnia 08.02.2023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21 651,59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13 055,23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802381"/>
                  </a:ext>
                </a:extLst>
              </a:tr>
              <a:tr h="62178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I.2024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ciepła                      wg Taryfy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13 038,84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9 997,65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58650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69781"/>
                  </a:ext>
                </a:extLst>
              </a:tr>
              <a:tr h="45438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ceny i stawki opłat wynikające ze średniej ceny wytwarzania ciepła z rekompensatą, o której mowa  w art. 3 ust. 3 ww. ustawy, obliczonej dla danego systemu ciepłowniczego,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67800"/>
                  </a:ext>
                </a:extLst>
              </a:tr>
              <a:tr h="62178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**ceny i stawki opłat wynikające z maksymalnej ceny dostawy ciepła (ceny i stawki opłat powiększone  o 40% w stosunku do tych cen i stawek opłat stosowanych na dzień 30 września 2022 r.).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6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6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59910A-60C7-EF5A-21BB-F988C1DD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Analiza porównawcza kosztów ciepła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D115879-8797-151D-8720-660DBAFC4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0" y="1065402"/>
            <a:ext cx="10515600" cy="55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191BF-C738-7679-9266-885C9A64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Analiza kosztów CO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A5E4AAF-0AF2-EB02-D7E3-E4BBD347A9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26796"/>
          <a:ext cx="10515600" cy="488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52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054B8-3E4B-0435-F98A-92490FC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Ceny i stawki  - Taryfa PGNiG gaz                                        na dzień 20.03.2023r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6982C2-2E17-46E7-DD79-E978A2DD77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3362" y="2256639"/>
          <a:ext cx="7947588" cy="3622868"/>
        </p:xfrm>
        <a:graphic>
          <a:graphicData uri="http://schemas.openxmlformats.org/drawingml/2006/table">
            <a:tbl>
              <a:tblPr/>
              <a:tblGrid>
                <a:gridCol w="1331423">
                  <a:extLst>
                    <a:ext uri="{9D8B030D-6E8A-4147-A177-3AD203B41FA5}">
                      <a16:colId xmlns:a16="http://schemas.microsoft.com/office/drawing/2014/main" val="4235756401"/>
                    </a:ext>
                  </a:extLst>
                </a:gridCol>
                <a:gridCol w="1325461">
                  <a:extLst>
                    <a:ext uri="{9D8B030D-6E8A-4147-A177-3AD203B41FA5}">
                      <a16:colId xmlns:a16="http://schemas.microsoft.com/office/drawing/2014/main" val="3292443955"/>
                    </a:ext>
                  </a:extLst>
                </a:gridCol>
                <a:gridCol w="1410854">
                  <a:extLst>
                    <a:ext uri="{9D8B030D-6E8A-4147-A177-3AD203B41FA5}">
                      <a16:colId xmlns:a16="http://schemas.microsoft.com/office/drawing/2014/main" val="618636336"/>
                    </a:ext>
                  </a:extLst>
                </a:gridCol>
                <a:gridCol w="1414568">
                  <a:extLst>
                    <a:ext uri="{9D8B030D-6E8A-4147-A177-3AD203B41FA5}">
                      <a16:colId xmlns:a16="http://schemas.microsoft.com/office/drawing/2014/main" val="2740576324"/>
                    </a:ext>
                  </a:extLst>
                </a:gridCol>
                <a:gridCol w="1232641">
                  <a:extLst>
                    <a:ext uri="{9D8B030D-6E8A-4147-A177-3AD203B41FA5}">
                      <a16:colId xmlns:a16="http://schemas.microsoft.com/office/drawing/2014/main" val="2044152294"/>
                    </a:ext>
                  </a:extLst>
                </a:gridCol>
                <a:gridCol w="1232641">
                  <a:extLst>
                    <a:ext uri="{9D8B030D-6E8A-4147-A177-3AD203B41FA5}">
                      <a16:colId xmlns:a16="http://schemas.microsoft.com/office/drawing/2014/main" val="445009334"/>
                    </a:ext>
                  </a:extLst>
                </a:gridCol>
              </a:tblGrid>
              <a:tr h="31745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Taryfa PGNiG  BW-5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567264"/>
                  </a:ext>
                </a:extLst>
              </a:tr>
              <a:tr h="24946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6318"/>
                  </a:ext>
                </a:extLst>
              </a:tr>
              <a:tr h="748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Okres                           obowiązywania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i stawki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Paliwo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                 abonamentowa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stała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Opłata zmienna za usługi przesyłowe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03318"/>
                  </a:ext>
                </a:extLst>
              </a:tr>
              <a:tr h="7483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zł/m-c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zł/kWh/h </a:t>
                      </a:r>
                    </a:p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h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zł/kWh brutto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52870"/>
                  </a:ext>
                </a:extLst>
              </a:tr>
              <a:tr h="785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XII.2023r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 ochroną taryfową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188606"/>
                  </a:ext>
                </a:extLst>
              </a:tr>
              <a:tr h="7733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 I.2024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ochrony taryfowej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7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83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21C8A-3500-EA6A-327F-1A3763B7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5561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Prognozowane koszty ciepła w nowo powstałych kotłowniach gazowych wg cen obowiązujących na dzień 20.03.2023r.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CA23F3C-E15B-947B-DD04-9A0EF6D8F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0686"/>
            <a:ext cx="10515600" cy="48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0EEF2-A8F4-8A18-401E-AA419CC0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Porównanie planowanych kosztów CO nowych  kotłowni gazowych z planowanymi kosztami Tauron 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4A4FAC73-6899-68F3-45F2-403581E8EF21}"/>
              </a:ext>
            </a:extLst>
          </p:cNvPr>
          <p:cNvGraphicFramePr>
            <a:graphicFrameLocks/>
          </p:cNvGraphicFramePr>
          <p:nvPr/>
        </p:nvGraphicFramePr>
        <p:xfrm>
          <a:off x="6465117" y="1968264"/>
          <a:ext cx="5394120" cy="42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F3051C-D104-290A-3345-05FFF0434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651" y="2144434"/>
            <a:ext cx="6026092" cy="41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C1398-C2C3-7B84-71CD-2965BF19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015"/>
            <a:ext cx="9144000" cy="723123"/>
          </a:xfrm>
        </p:spPr>
        <p:txBody>
          <a:bodyPr>
            <a:normAutofit/>
          </a:bodyPr>
          <a:lstStyle/>
          <a:p>
            <a:r>
              <a:rPr lang="pl-PL" sz="4000" b="1" dirty="0"/>
              <a:t>PODSUMOWANIE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60D81A-4CE2-31FF-9E06-F04991FAD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812" y="1277705"/>
            <a:ext cx="9556376" cy="4190765"/>
          </a:xfrm>
        </p:spPr>
        <p:txBody>
          <a:bodyPr>
            <a:noAutofit/>
          </a:bodyPr>
          <a:lstStyle/>
          <a:p>
            <a:r>
              <a:rPr lang="pl-PL" sz="3200" dirty="0"/>
              <a:t>Inwestycja w modernizację systemu ciepłowniczego osiedla wydaje się być ekonomicznie uzasadniona.</a:t>
            </a:r>
          </a:p>
          <a:p>
            <a:pPr algn="just"/>
            <a:r>
              <a:rPr lang="pl-PL" sz="3200" dirty="0"/>
              <a:t>Otrzymane korzyści: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wyeliminowanie osiedlowej sieci i generowanych przez nią strat ciepła na przesyle,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poprawa sprawności transformacji ciepła,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/>
              <a:t>dostosowanie dostawy ciepła do indywidualnych potrzeb każdego z budynków.  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19252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1E0B72-DF5D-FB44-6C2C-6F29EE7A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F8D5C5-F080-EFF8-BB20-C2AE4AAF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258"/>
            <a:ext cx="10287000" cy="22142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600" dirty="0"/>
              <a:t>Spółdzielnia Mieszkaniowa „Górnik” zleciła firmie „Inwestprojekt- Katowice” wykonanie opracowania dotyczącego wyboru koncepcji zasilania w ciepło 9 budynków przy ul. Panewnickiej 335-367 z lokalnych kotłowni gazowych, jako alternatywne rozwiązanie w stosunku do istniejącego,                   tj. z kotłowni gazowej, osiedlowej przy ul. Bałtyckiej, będącej własnością dostawcy ciepła Tauron-Ciepło.</a:t>
            </a:r>
          </a:p>
          <a:p>
            <a:pPr algn="just"/>
            <a:endParaRPr lang="pl-PL" sz="2000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05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421851-D6D8-6384-1BA4-1EB4A659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/>
              <a:t>LOKALIZACJA KOTŁOWNI A MOŻLIWOŚĆ DOJAZDU POJAZDÓW POŻARNICZYCH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957DC-8758-5392-5F0B-880782D1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Koncepcja zasilania w ciepło z indywidualnych kotłowni gazowych została oparta na pozytywnej opinii rzeczoznawcy ds. przeciwpożarowych.</a:t>
            </a:r>
          </a:p>
          <a:p>
            <a:pPr algn="just"/>
            <a:r>
              <a:rPr lang="pl-PL" dirty="0"/>
              <a:t>Opinia określa możliwości uzyskania odstępstw od obowiązujących warunków technicznych, co pozwoli na lokalizację większości indywidualnych kotłowni gazowych w budynkach, które mają one ogrzewać.</a:t>
            </a:r>
          </a:p>
          <a:p>
            <a:pPr algn="just"/>
            <a:r>
              <a:rPr lang="pl-PL" dirty="0"/>
              <a:t>Warunkiem koniecznym uzyskania zgody Wojewódzkiego Komendanta Państwowej Straży Pożarnej na wykonanie indywidualnych kotłowni gazowych jest umożliwienie dojazdu pojazdu pożarniczego pod obiekt - dojazd musi spełniać określone warunki.</a:t>
            </a:r>
          </a:p>
        </p:txBody>
      </p:sp>
    </p:spTree>
    <p:extLst>
      <p:ext uri="{BB962C8B-B14F-4D97-AF65-F5344CB8AC3E}">
        <p14:creationId xmlns:p14="http://schemas.microsoft.com/office/powerpoint/2010/main" val="32135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8E055-AA97-C308-5B9B-9B316395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754272"/>
          </a:xfrm>
        </p:spPr>
        <p:txBody>
          <a:bodyPr>
            <a:normAutofit/>
          </a:bodyPr>
          <a:lstStyle/>
          <a:p>
            <a:r>
              <a:rPr lang="pl-PL" sz="4000" b="1" dirty="0"/>
              <a:t>WSTĘPNA LOKALIZACJA KOTŁOWNI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7A8631-EAA4-EAA0-2304-6E8C3DB3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894" y="1011621"/>
            <a:ext cx="9852212" cy="483475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335iA - pomieszczenia suszarni w każdej klatce (umiejscowienie kotłów z wyprowadzeniem spalin), pozostałe elementy kotłowni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337-339 - pomieszczenie lokalu użytkowego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341iA - pomieszczenie lokalu użytkowego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343-345 - kotłownia kontenerowa (przepisy p.poż)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347iA - kotłownia kontenerowa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349iA - pomieszczenie w piwnicy, alternatywnie kotłownia </a:t>
            </a:r>
            <a:br>
              <a:rPr lang="pl-PL" dirty="0"/>
            </a:br>
            <a:r>
              <a:rPr lang="pl-PL" dirty="0"/>
              <a:t>w budynku Panewnicka 351-355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351-355 - pomieszczenie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357-359 - pomieszczenie w piwnicy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PANEWNICKA 361-367 - pomieszczenie w piwnicy, dla tej lokalizacji niezbędna ingerencja w układ drogowy osiedla </a:t>
            </a:r>
          </a:p>
        </p:txBody>
      </p:sp>
    </p:spTree>
    <p:extLst>
      <p:ext uri="{BB962C8B-B14F-4D97-AF65-F5344CB8AC3E}">
        <p14:creationId xmlns:p14="http://schemas.microsoft.com/office/powerpoint/2010/main" val="394130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8C18F25-E159-2D9D-E884-13F64DFCE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1" r="62292" b="48550"/>
          <a:stretch/>
        </p:blipFill>
        <p:spPr>
          <a:xfrm>
            <a:off x="1149045" y="-66675"/>
            <a:ext cx="989391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C5743F-9BFC-CEDF-8D89-DA8E998AB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49" y="231200"/>
            <a:ext cx="10291482" cy="882898"/>
          </a:xfrm>
        </p:spPr>
        <p:txBody>
          <a:bodyPr>
            <a:normAutofit/>
          </a:bodyPr>
          <a:lstStyle/>
          <a:p>
            <a:r>
              <a:rPr lang="pl-PL" sz="4000" b="1" dirty="0"/>
              <a:t>KOSZTY MODERNIZACJI SYSTEMU GRZEWCZEGO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2F1C76-FE84-C55B-2998-71762E570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259" y="1114098"/>
            <a:ext cx="10981765" cy="441433"/>
          </a:xfrm>
        </p:spPr>
        <p:txBody>
          <a:bodyPr/>
          <a:lstStyle/>
          <a:p>
            <a:r>
              <a:rPr lang="pl-PL" sz="2000" dirty="0"/>
              <a:t>oszacowano na podstawie stawek i kosztów materiałowych na IV kwartał 2022 roku.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760CF83-39BA-8BF2-62E7-5CD3B1BB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89895"/>
              </p:ext>
            </p:extLst>
          </p:nvPr>
        </p:nvGraphicFramePr>
        <p:xfrm>
          <a:off x="1302973" y="1555532"/>
          <a:ext cx="10184834" cy="513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503">
                  <a:extLst>
                    <a:ext uri="{9D8B030D-6E8A-4147-A177-3AD203B41FA5}">
                      <a16:colId xmlns:a16="http://schemas.microsoft.com/office/drawing/2014/main" val="1247701673"/>
                    </a:ext>
                  </a:extLst>
                </a:gridCol>
                <a:gridCol w="2788856">
                  <a:extLst>
                    <a:ext uri="{9D8B030D-6E8A-4147-A177-3AD203B41FA5}">
                      <a16:colId xmlns:a16="http://schemas.microsoft.com/office/drawing/2014/main" val="2821413360"/>
                    </a:ext>
                  </a:extLst>
                </a:gridCol>
                <a:gridCol w="3096937">
                  <a:extLst>
                    <a:ext uri="{9D8B030D-6E8A-4147-A177-3AD203B41FA5}">
                      <a16:colId xmlns:a16="http://schemas.microsoft.com/office/drawing/2014/main" val="94637713"/>
                    </a:ext>
                  </a:extLst>
                </a:gridCol>
                <a:gridCol w="3594538">
                  <a:extLst>
                    <a:ext uri="{9D8B030D-6E8A-4147-A177-3AD203B41FA5}">
                      <a16:colId xmlns:a16="http://schemas.microsoft.com/office/drawing/2014/main" val="698925898"/>
                    </a:ext>
                  </a:extLst>
                </a:gridCol>
              </a:tblGrid>
              <a:tr h="8275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Lp.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adres budynku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proponowana kotłownia </a:t>
                      </a:r>
                    </a:p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o mocy kotłów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koszt montażu kotłowni </a:t>
                      </a:r>
                    </a:p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wraz z robotami towarzyszącymi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223707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>
                          <a:effectLst/>
                        </a:rPr>
                        <a:t>Panewnicka 335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944753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54240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549696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335a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02014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 dirty="0" err="1">
                          <a:effectLst/>
                        </a:rPr>
                        <a:t>Panewnicka</a:t>
                      </a:r>
                      <a:r>
                        <a:rPr lang="pl-PL" sz="1800" u="none" strike="noStrike" dirty="0">
                          <a:effectLst/>
                        </a:rPr>
                        <a:t> 337-339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510302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341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45 = 90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7307336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343-345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4 x 60 = 240 kW (kontenerowa)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350 000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796533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347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 (kontenerowa)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300 000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2416303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349 i 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6485047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351-355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3 x 45 = 135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961690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357-359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2 x 60 = 120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5571478"/>
                  </a:ext>
                </a:extLst>
              </a:tr>
              <a:tr h="33147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u="none" strike="noStrike">
                          <a:effectLst/>
                        </a:rPr>
                        <a:t>Panewnicka 361-367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u="none" strike="noStrike" dirty="0">
                          <a:effectLst/>
                        </a:rPr>
                        <a:t>3 x 60 = 180 kW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>
                          <a:effectLst/>
                        </a:rPr>
                        <a:t>240 000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675224"/>
                  </a:ext>
                </a:extLst>
              </a:tr>
              <a:tr h="331472">
                <a:tc gridSpan="3"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Razem osiedle Panewniki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2 570 000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062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86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B65380-43A1-8EAC-718F-F40FBFA0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4" y="365125"/>
            <a:ext cx="10699376" cy="1325563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KOSZTY MODERNIZACJI SYSTEMU GRZEWCZEGO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AC9681-DFD9-25E0-2365-4DAE1924D0C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57449" y="1690688"/>
            <a:ext cx="10093325" cy="403860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Do kosztów budowy kotłowni należy doliczyć koszty niezbędnej dokumentacji, dla celów analizy przyjęto ww. koszt w wysokości 10% kosztów inwestycyjnych, tj. </a:t>
            </a:r>
            <a:r>
              <a:rPr lang="pl-PL" b="1" dirty="0"/>
              <a:t>257 000 zł.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dirty="0"/>
              <a:t>Dodatkowo należy doliczyć koszt przebudowy drogi w rejonie budynku Panewnicka 367. Szacunkowy koszt wynosi ok. </a:t>
            </a:r>
            <a:r>
              <a:rPr lang="pl-PL" b="1" dirty="0"/>
              <a:t>45 000 zł.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3600" b="1" u="sng" dirty="0"/>
              <a:t>Łączne szacowane koszty inwestycyjne </a:t>
            </a:r>
            <a:br>
              <a:rPr lang="pl-PL" sz="3600" dirty="0"/>
            </a:br>
            <a:r>
              <a:rPr lang="pl-PL" sz="3600" dirty="0"/>
              <a:t>2 570 000 zł + 257 000 zł + 45 000 zł = </a:t>
            </a:r>
            <a:br>
              <a:rPr lang="pl-PL" sz="3600" dirty="0"/>
            </a:br>
            <a:r>
              <a:rPr lang="pl-PL" sz="3600" b="1" u="sng" dirty="0">
                <a:highlight>
                  <a:srgbClr val="00FFFF"/>
                </a:highlight>
              </a:rPr>
              <a:t>2 872 000 zł</a:t>
            </a:r>
          </a:p>
        </p:txBody>
      </p:sp>
    </p:spTree>
    <p:extLst>
      <p:ext uri="{BB962C8B-B14F-4D97-AF65-F5344CB8AC3E}">
        <p14:creationId xmlns:p14="http://schemas.microsoft.com/office/powerpoint/2010/main" val="356646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5B71F8-FF9B-E736-1B21-0007BB597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79930"/>
            <a:ext cx="9144000" cy="1313610"/>
          </a:xfrm>
        </p:spPr>
        <p:txBody>
          <a:bodyPr>
            <a:normAutofit/>
          </a:bodyPr>
          <a:lstStyle/>
          <a:p>
            <a:r>
              <a:rPr lang="pl-PL" sz="4000" b="1" dirty="0"/>
              <a:t>SPŁATA KOSZTÓW INWESTYCJI (AMORTYZACJA)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764B8B4-4F34-3251-B400-207B5AD4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235" y="2156293"/>
            <a:ext cx="9771529" cy="35856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800" dirty="0"/>
              <a:t>STAWKA AMORTYZACJI 7% - SPŁATA W OKRESIE 14 LAT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800" dirty="0"/>
              <a:t>MIESIĘCZNA WARTOŚĆ AMORTYZACJI: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1 M2: 1,04 ZŁ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MIESZKANIE 50 M2                                                     - OK. 52 ZŁ MIESIĘCZNIE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W PRZELICZENIU NA MIESZKANIE 70 M2                                                    - OK. 73 ZŁ MIESIĘCZNIE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459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FCFA9-8CC2-0F76-38F5-32D8E44C1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7188"/>
            <a:ext cx="9144000" cy="1146401"/>
          </a:xfrm>
        </p:spPr>
        <p:txBody>
          <a:bodyPr>
            <a:normAutofit/>
          </a:bodyPr>
          <a:lstStyle/>
          <a:p>
            <a:r>
              <a:rPr lang="pl-PL" sz="4000" b="1" dirty="0"/>
              <a:t>MOŻLIWE KOSZTY DODATKOWE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EE5594-4C07-24BC-1192-FAF0C7811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219" y="1941941"/>
            <a:ext cx="10544433" cy="277349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800" dirty="0"/>
              <a:t> Związane z wypowiedzeniem umowy na dostawę ciepła:                                3-miesięczny okres wypowiedzenia, opłata za moc zamówioną wnoszona do końca roku kalendarzowego. </a:t>
            </a:r>
          </a:p>
          <a:p>
            <a:pPr algn="just"/>
            <a:endParaRPr lang="pl-PL" sz="28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800" dirty="0"/>
              <a:t> Związane z potrzebą modernizacji instalacji centralnego ogrzewania w budynkach (tj. wymiana rozdzielaczy, zaworów </a:t>
            </a:r>
            <a:r>
              <a:rPr lang="pl-PL" sz="2800" dirty="0" err="1"/>
              <a:t>podpionowych</a:t>
            </a:r>
            <a:r>
              <a:rPr lang="pl-PL" sz="2800" dirty="0"/>
              <a:t>, zabudowa zaworów stabilizujących ciśnienie, uzupełnienie izolacji termicznej).</a:t>
            </a:r>
          </a:p>
        </p:txBody>
      </p:sp>
    </p:spTree>
    <p:extLst>
      <p:ext uri="{BB962C8B-B14F-4D97-AF65-F5344CB8AC3E}">
        <p14:creationId xmlns:p14="http://schemas.microsoft.com/office/powerpoint/2010/main" val="211684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1111</Words>
  <Application>Microsoft Office PowerPoint</Application>
  <PresentationFormat>Panoramiczny</PresentationFormat>
  <Paragraphs>180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Motyw pakietu Office</vt:lpstr>
      <vt:lpstr>INDYWIDUALNE KOTŁOWNIE GAZOWE</vt:lpstr>
      <vt:lpstr>WPROWADZENIE</vt:lpstr>
      <vt:lpstr>LOKALIZACJA KOTŁOWNI A MOŻLIWOŚĆ DOJAZDU POJAZDÓW POŻARNICZYCH </vt:lpstr>
      <vt:lpstr>WSTĘPNA LOKALIZACJA KOTŁOWNI</vt:lpstr>
      <vt:lpstr>Prezentacja programu PowerPoint</vt:lpstr>
      <vt:lpstr>KOSZTY MODERNIZACJI SYSTEMU GRZEWCZEGO</vt:lpstr>
      <vt:lpstr>KOSZTY MODERNIZACJI SYSTEMU GRZEWCZEGO</vt:lpstr>
      <vt:lpstr>SPŁATA KOSZTÓW INWESTYCJI (AMORTYZACJA)</vt:lpstr>
      <vt:lpstr>MOŻLIWE KOSZTY DODATKOWE</vt:lpstr>
      <vt:lpstr>Czy istnieje realne Ryzyko inwestowania  w ogrzewanie gazowe?</vt:lpstr>
      <vt:lpstr>CZEMU NIE POMPY CIEPŁA I FOTOWOLTAIKA?</vt:lpstr>
      <vt:lpstr>Ceny Ciepła  - Taryfa KM1/A na dzień 20.03.2023r</vt:lpstr>
      <vt:lpstr>Analiza porównawcza kosztów ciepła </vt:lpstr>
      <vt:lpstr>Analiza kosztów CO</vt:lpstr>
      <vt:lpstr>Ceny i stawki  - Taryfa PGNiG gaz                                        na dzień 20.03.2023r</vt:lpstr>
      <vt:lpstr>Prognozowane koszty ciepła w nowo powstałych kotłowniach gazowych wg cen obowiązujących na dzień 20.03.2023r.</vt:lpstr>
      <vt:lpstr>Porównanie planowanych kosztów CO nowych  kotłowni gazowych z planowanymi kosztami Tauron 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KOTŁOWNIE GAZOWE</dc:title>
  <dc:creator>Renata Gancarz-Dyrcz</dc:creator>
  <cp:lastModifiedBy>Anna Sowińska</cp:lastModifiedBy>
  <cp:revision>21</cp:revision>
  <cp:lastPrinted>2023-03-23T09:31:29Z</cp:lastPrinted>
  <dcterms:created xsi:type="dcterms:W3CDTF">2023-02-21T12:10:59Z</dcterms:created>
  <dcterms:modified xsi:type="dcterms:W3CDTF">2023-03-23T14:49:15Z</dcterms:modified>
</cp:coreProperties>
</file>